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1" r:id="rId2"/>
    <p:sldId id="257" r:id="rId3"/>
    <p:sldId id="258" r:id="rId4"/>
    <p:sldId id="259" r:id="rId5"/>
    <p:sldId id="260" r:id="rId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52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328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hyperlink" Target="https://gamma.app" TargetMode="External"/><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black headphones on a white surface&#10;&#10;Description automatically generated">
            <a:extLst>
              <a:ext uri="{FF2B5EF4-FFF2-40B4-BE49-F238E27FC236}">
                <a16:creationId xmlns:a16="http://schemas.microsoft.com/office/drawing/2014/main" id="{D9FED732-21B5-9180-5CEC-BB1A6E450B6B}"/>
              </a:ext>
            </a:extLst>
          </p:cNvPr>
          <p:cNvPicPr>
            <a:picLocks noChangeAspect="1"/>
          </p:cNvPicPr>
          <p:nvPr/>
        </p:nvPicPr>
        <p:blipFill rotWithShape="1">
          <a:blip r:embed="rId2"/>
          <a:srcRect t="8957" b="6789"/>
          <a:stretch/>
        </p:blipFill>
        <p:spPr>
          <a:xfrm>
            <a:off x="-12297" y="0"/>
            <a:ext cx="14630380" cy="8228062"/>
          </a:xfrm>
          <a:prstGeom prst="rect">
            <a:avLst/>
          </a:prstGeom>
        </p:spPr>
      </p:pic>
      <p:sp>
        <p:nvSpPr>
          <p:cNvPr id="6" name="TextBox 5">
            <a:extLst>
              <a:ext uri="{FF2B5EF4-FFF2-40B4-BE49-F238E27FC236}">
                <a16:creationId xmlns:a16="http://schemas.microsoft.com/office/drawing/2014/main" id="{D02F8615-5504-DAC8-BF7C-355719D0B62A}"/>
              </a:ext>
            </a:extLst>
          </p:cNvPr>
          <p:cNvSpPr txBox="1"/>
          <p:nvPr/>
        </p:nvSpPr>
        <p:spPr>
          <a:xfrm>
            <a:off x="7728939" y="3930134"/>
            <a:ext cx="6913757" cy="646331"/>
          </a:xfrm>
          <a:prstGeom prst="rect">
            <a:avLst/>
          </a:prstGeom>
          <a:noFill/>
        </p:spPr>
        <p:txBody>
          <a:bodyPr wrap="square" rtlCol="0">
            <a:spAutoFit/>
          </a:bodyPr>
          <a:lstStyle/>
          <a:p>
            <a:pPr algn="ctr"/>
            <a:endParaRPr lang="en-IN" sz="3600" dirty="0">
              <a:solidFill>
                <a:schemeClr val="bg1"/>
              </a:solidFill>
              <a:latin typeface="Aptos Display" panose="020B0004020202020204" pitchFamily="34" charset="0"/>
            </a:endParaRPr>
          </a:p>
        </p:txBody>
      </p:sp>
      <p:sp>
        <p:nvSpPr>
          <p:cNvPr id="20" name="Rectangle 19">
            <a:extLst>
              <a:ext uri="{FF2B5EF4-FFF2-40B4-BE49-F238E27FC236}">
                <a16:creationId xmlns:a16="http://schemas.microsoft.com/office/drawing/2014/main" id="{8C9C18CF-886E-1C45-4D83-7936D0586299}"/>
              </a:ext>
            </a:extLst>
          </p:cNvPr>
          <p:cNvSpPr/>
          <p:nvPr/>
        </p:nvSpPr>
        <p:spPr>
          <a:xfrm>
            <a:off x="6289288" y="3466931"/>
            <a:ext cx="7895063"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Music Store Data Analysis </a:t>
            </a:r>
          </a:p>
        </p:txBody>
      </p:sp>
    </p:spTree>
    <p:extLst>
      <p:ext uri="{BB962C8B-B14F-4D97-AF65-F5344CB8AC3E}">
        <p14:creationId xmlns:p14="http://schemas.microsoft.com/office/powerpoint/2010/main" val="289681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489240" y="559713"/>
            <a:ext cx="5951220" cy="634960"/>
          </a:xfrm>
          <a:prstGeom prst="rect">
            <a:avLst/>
          </a:prstGeom>
          <a:noFill/>
          <a:ln/>
        </p:spPr>
        <p:txBody>
          <a:bodyPr wrap="none" rtlCol="0" anchor="t"/>
          <a:lstStyle/>
          <a:p>
            <a:pPr marL="0" indent="0">
              <a:lnSpc>
                <a:spcPts val="5000"/>
              </a:lnSpc>
              <a:buNone/>
            </a:pPr>
            <a:r>
              <a:rPr lang="en-US" sz="4000" b="1" dirty="0">
                <a:solidFill>
                  <a:srgbClr val="000000"/>
                </a:solidFill>
                <a:latin typeface="p22-mackinac-pro" pitchFamily="34" charset="0"/>
                <a:ea typeface="p22-mackinac-pro" pitchFamily="34" charset="-122"/>
                <a:cs typeface="p22-mackinac-pro" pitchFamily="34" charset="-120"/>
              </a:rPr>
              <a:t>Music Database Schema</a:t>
            </a:r>
            <a:endParaRPr lang="en-US" sz="4000" dirty="0"/>
          </a:p>
        </p:txBody>
      </p:sp>
      <p:pic>
        <p:nvPicPr>
          <p:cNvPr id="5" name="Image 1" descr="preencoded.png"/>
          <p:cNvPicPr>
            <a:picLocks noChangeAspect="1"/>
          </p:cNvPicPr>
          <p:nvPr/>
        </p:nvPicPr>
        <p:blipFill>
          <a:blip r:embed="rId4"/>
          <a:stretch>
            <a:fillRect/>
          </a:stretch>
        </p:blipFill>
        <p:spPr>
          <a:xfrm>
            <a:off x="3561636" y="1601033"/>
            <a:ext cx="7506891" cy="60688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2436114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4361140"/>
          </a:xfrm>
          <a:prstGeom prst="rect">
            <a:avLst/>
          </a:prstGeom>
        </p:spPr>
      </p:pic>
      <p:sp>
        <p:nvSpPr>
          <p:cNvPr id="5" name="Shape 1"/>
          <p:cNvSpPr/>
          <p:nvPr/>
        </p:nvSpPr>
        <p:spPr>
          <a:xfrm>
            <a:off x="0" y="0"/>
            <a:ext cx="14630400" cy="24361140"/>
          </a:xfrm>
          <a:prstGeom prst="rect">
            <a:avLst/>
          </a:prstGeom>
          <a:solidFill>
            <a:srgbClr val="FFFFFF">
              <a:alpha val="85000"/>
            </a:srgbClr>
          </a:solidFill>
          <a:ln/>
        </p:spPr>
        <p:txBody>
          <a:bodyPr/>
          <a:lstStyle/>
          <a:p>
            <a:endParaRPr lang="en-IN"/>
          </a:p>
        </p:txBody>
      </p:sp>
      <p:sp>
        <p:nvSpPr>
          <p:cNvPr id="6" name="Text 2"/>
          <p:cNvSpPr/>
          <p:nvPr/>
        </p:nvSpPr>
        <p:spPr>
          <a:xfrm>
            <a:off x="3621167" y="427673"/>
            <a:ext cx="3825240" cy="388858"/>
          </a:xfrm>
          <a:prstGeom prst="rect">
            <a:avLst/>
          </a:prstGeom>
          <a:noFill/>
          <a:ln/>
        </p:spPr>
        <p:txBody>
          <a:bodyPr wrap="none" rtlCol="0" anchor="t"/>
          <a:lstStyle/>
          <a:p>
            <a:pPr marL="0" indent="0">
              <a:lnSpc>
                <a:spcPts val="3062"/>
              </a:lnSpc>
              <a:buNone/>
            </a:pPr>
            <a:r>
              <a:rPr lang="en-US" sz="2449" b="1" dirty="0">
                <a:solidFill>
                  <a:srgbClr val="204C8E"/>
                </a:solidFill>
                <a:latin typeface="p22-mackinac-pro" pitchFamily="34" charset="0"/>
                <a:ea typeface="p22-mackinac-pro" pitchFamily="34" charset="-122"/>
                <a:cs typeface="p22-mackinac-pro" pitchFamily="34" charset="-120"/>
              </a:rPr>
              <a:t>/* Question Set 1 - Easy */</a:t>
            </a:r>
            <a:endParaRPr lang="en-US" sz="2449" dirty="0"/>
          </a:p>
        </p:txBody>
      </p:sp>
      <p:sp>
        <p:nvSpPr>
          <p:cNvPr id="7" name="Text 3"/>
          <p:cNvSpPr/>
          <p:nvPr/>
        </p:nvSpPr>
        <p:spPr>
          <a:xfrm>
            <a:off x="3621167" y="991433"/>
            <a:ext cx="7388066" cy="248722"/>
          </a:xfrm>
          <a:prstGeom prst="rect">
            <a:avLst/>
          </a:prstGeom>
          <a:noFill/>
          <a:ln/>
        </p:spPr>
        <p:txBody>
          <a:bodyPr wrap="non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1.Who is the senior most employee based on job title? </a:t>
            </a:r>
            <a:endParaRPr lang="en-US" sz="1225" dirty="0"/>
          </a:p>
        </p:txBody>
      </p:sp>
      <p:sp>
        <p:nvSpPr>
          <p:cNvPr id="8" name="Text 4"/>
          <p:cNvSpPr/>
          <p:nvPr/>
        </p:nvSpPr>
        <p:spPr>
          <a:xfrm>
            <a:off x="3621167" y="1415058"/>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1F7135"/>
                </a:solidFill>
                <a:latin typeface="Eudoxus Sans" pitchFamily="34" charset="0"/>
                <a:ea typeface="Eudoxus Sans" pitchFamily="34" charset="-122"/>
                <a:cs typeface="Eudoxus Sans" pitchFamily="34" charset="-120"/>
              </a:rPr>
              <a:t>SELECT * FROM employee</a:t>
            </a:r>
            <a:endParaRPr lang="en-US" sz="1225" dirty="0"/>
          </a:p>
        </p:txBody>
      </p:sp>
      <p:sp>
        <p:nvSpPr>
          <p:cNvPr id="9" name="Text 5"/>
          <p:cNvSpPr/>
          <p:nvPr/>
        </p:nvSpPr>
        <p:spPr>
          <a:xfrm>
            <a:off x="3621167" y="183868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levels desc</a:t>
            </a:r>
            <a:endParaRPr lang="en-US" sz="1225" dirty="0"/>
          </a:p>
        </p:txBody>
      </p:sp>
      <p:pic>
        <p:nvPicPr>
          <p:cNvPr id="10" name="Image 2" descr="preencoded.png"/>
          <p:cNvPicPr>
            <a:picLocks noChangeAspect="1"/>
          </p:cNvPicPr>
          <p:nvPr/>
        </p:nvPicPr>
        <p:blipFill>
          <a:blip r:embed="rId5"/>
          <a:stretch>
            <a:fillRect/>
          </a:stretch>
        </p:blipFill>
        <p:spPr>
          <a:xfrm>
            <a:off x="3621167" y="2262307"/>
            <a:ext cx="7388066" cy="1331595"/>
          </a:xfrm>
          <a:prstGeom prst="rect">
            <a:avLst/>
          </a:prstGeom>
        </p:spPr>
      </p:pic>
      <p:sp>
        <p:nvSpPr>
          <p:cNvPr id="11" name="Text 6"/>
          <p:cNvSpPr/>
          <p:nvPr/>
        </p:nvSpPr>
        <p:spPr>
          <a:xfrm>
            <a:off x="3621167" y="3768804"/>
            <a:ext cx="7388066" cy="248722"/>
          </a:xfrm>
          <a:prstGeom prst="rect">
            <a:avLst/>
          </a:prstGeom>
          <a:noFill/>
          <a:ln/>
        </p:spPr>
        <p:txBody>
          <a:bodyPr wrap="non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2.Which country have the most invoices ? </a:t>
            </a:r>
            <a:endParaRPr lang="en-US" sz="1225" dirty="0"/>
          </a:p>
        </p:txBody>
      </p:sp>
      <p:sp>
        <p:nvSpPr>
          <p:cNvPr id="12" name="Text 7"/>
          <p:cNvSpPr/>
          <p:nvPr/>
        </p:nvSpPr>
        <p:spPr>
          <a:xfrm>
            <a:off x="3621167" y="4192429"/>
            <a:ext cx="7388066" cy="248722"/>
          </a:xfrm>
          <a:prstGeom prst="rect">
            <a:avLst/>
          </a:prstGeom>
          <a:noFill/>
          <a:ln/>
        </p:spPr>
        <p:txBody>
          <a:bodyPr wrap="none" rtlCol="0" anchor="t"/>
          <a:lstStyle/>
          <a:p>
            <a:pPr marL="0" indent="0">
              <a:lnSpc>
                <a:spcPts val="1960"/>
              </a:lnSpc>
              <a:buNone/>
            </a:pPr>
            <a:r>
              <a:rPr lang="en-US" sz="1225" i="1" dirty="0">
                <a:solidFill>
                  <a:srgbClr val="272525"/>
                </a:solidFill>
                <a:latin typeface="Eudoxus Sans" pitchFamily="34" charset="0"/>
                <a:ea typeface="Eudoxus Sans" pitchFamily="34" charset="-122"/>
                <a:cs typeface="Eudoxus Sans" pitchFamily="34" charset="-120"/>
              </a:rPr>
              <a:t>     </a:t>
            </a:r>
            <a:r>
              <a:rPr lang="en-US" sz="1225" b="1" i="1" dirty="0">
                <a:solidFill>
                  <a:srgbClr val="1F7135"/>
                </a:solidFill>
                <a:latin typeface="Eudoxus Sans" pitchFamily="34" charset="0"/>
                <a:ea typeface="Eudoxus Sans" pitchFamily="34" charset="-122"/>
                <a:cs typeface="Eudoxus Sans" pitchFamily="34" charset="-120"/>
              </a:rPr>
              <a:t>SELECT COUNT(</a:t>
            </a:r>
            <a:r>
              <a:rPr lang="en-US" sz="1225" dirty="0">
                <a:solidFill>
                  <a:srgbClr val="272525"/>
                </a:solidFill>
                <a:latin typeface="Eudoxus Sans" pitchFamily="34" charset="0"/>
                <a:ea typeface="Eudoxus Sans" pitchFamily="34" charset="-122"/>
                <a:cs typeface="Eudoxus Sans" pitchFamily="34" charset="-120"/>
              </a:rPr>
              <a:t>) as c,</a:t>
            </a:r>
            <a:endParaRPr lang="en-US" sz="1225" dirty="0"/>
          </a:p>
        </p:txBody>
      </p:sp>
      <p:sp>
        <p:nvSpPr>
          <p:cNvPr id="13" name="Text 8"/>
          <p:cNvSpPr/>
          <p:nvPr/>
        </p:nvSpPr>
        <p:spPr>
          <a:xfrm>
            <a:off x="3621167" y="4616053"/>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billing_country  FROM invoice    </a:t>
            </a:r>
            <a:endParaRPr lang="en-US" sz="1225" dirty="0"/>
          </a:p>
        </p:txBody>
      </p:sp>
      <p:sp>
        <p:nvSpPr>
          <p:cNvPr id="14" name="Text 9"/>
          <p:cNvSpPr/>
          <p:nvPr/>
        </p:nvSpPr>
        <p:spPr>
          <a:xfrm>
            <a:off x="3621167" y="5039678"/>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billing_country </a:t>
            </a:r>
            <a:endParaRPr lang="en-US" sz="1225" dirty="0"/>
          </a:p>
        </p:txBody>
      </p:sp>
      <p:sp>
        <p:nvSpPr>
          <p:cNvPr id="15" name="Text 10"/>
          <p:cNvSpPr/>
          <p:nvPr/>
        </p:nvSpPr>
        <p:spPr>
          <a:xfrm>
            <a:off x="3621167" y="546330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c desc</a:t>
            </a:r>
            <a:endParaRPr lang="en-US" sz="1225" dirty="0"/>
          </a:p>
        </p:txBody>
      </p:sp>
      <p:pic>
        <p:nvPicPr>
          <p:cNvPr id="16" name="Image 3" descr="preencoded.png"/>
          <p:cNvPicPr>
            <a:picLocks noChangeAspect="1"/>
          </p:cNvPicPr>
          <p:nvPr/>
        </p:nvPicPr>
        <p:blipFill>
          <a:blip r:embed="rId6"/>
          <a:stretch>
            <a:fillRect/>
          </a:stretch>
        </p:blipFill>
        <p:spPr>
          <a:xfrm>
            <a:off x="3621167" y="5886926"/>
            <a:ext cx="4242673" cy="4160401"/>
          </a:xfrm>
          <a:prstGeom prst="rect">
            <a:avLst/>
          </a:prstGeom>
        </p:spPr>
      </p:pic>
      <p:sp>
        <p:nvSpPr>
          <p:cNvPr id="17" name="Text 11"/>
          <p:cNvSpPr/>
          <p:nvPr/>
        </p:nvSpPr>
        <p:spPr>
          <a:xfrm>
            <a:off x="3621167" y="10222230"/>
            <a:ext cx="7388066" cy="248722"/>
          </a:xfrm>
          <a:prstGeom prst="rect">
            <a:avLst/>
          </a:prstGeom>
          <a:noFill/>
          <a:ln/>
        </p:spPr>
        <p:txBody>
          <a:bodyPr wrap="non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3.What are top 3 of total invoices ? </a:t>
            </a:r>
            <a:endParaRPr lang="en-US" sz="1225" dirty="0"/>
          </a:p>
        </p:txBody>
      </p:sp>
      <p:sp>
        <p:nvSpPr>
          <p:cNvPr id="18" name="Text 12"/>
          <p:cNvSpPr/>
          <p:nvPr/>
        </p:nvSpPr>
        <p:spPr>
          <a:xfrm>
            <a:off x="3621167" y="10645854"/>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1F7135"/>
                </a:solidFill>
                <a:latin typeface="Eudoxus Sans" pitchFamily="34" charset="0"/>
                <a:ea typeface="Eudoxus Sans" pitchFamily="34" charset="-122"/>
                <a:cs typeface="Eudoxus Sans" pitchFamily="34" charset="-120"/>
              </a:rPr>
              <a:t>SELECT Top 3 * FROM invoice</a:t>
            </a:r>
            <a:endParaRPr lang="en-US" sz="1225" dirty="0"/>
          </a:p>
        </p:txBody>
      </p:sp>
      <p:sp>
        <p:nvSpPr>
          <p:cNvPr id="19" name="Text 13"/>
          <p:cNvSpPr/>
          <p:nvPr/>
        </p:nvSpPr>
        <p:spPr>
          <a:xfrm>
            <a:off x="3621167" y="11069479"/>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total desc</a:t>
            </a:r>
            <a:endParaRPr lang="en-US" sz="1225" dirty="0"/>
          </a:p>
        </p:txBody>
      </p:sp>
      <p:pic>
        <p:nvPicPr>
          <p:cNvPr id="20" name="Image 4" descr="preencoded.png"/>
          <p:cNvPicPr>
            <a:picLocks noChangeAspect="1"/>
          </p:cNvPicPr>
          <p:nvPr/>
        </p:nvPicPr>
        <p:blipFill>
          <a:blip r:embed="rId7"/>
          <a:stretch>
            <a:fillRect/>
          </a:stretch>
        </p:blipFill>
        <p:spPr>
          <a:xfrm>
            <a:off x="3621167" y="11493103"/>
            <a:ext cx="7388066" cy="1025128"/>
          </a:xfrm>
          <a:prstGeom prst="rect">
            <a:avLst/>
          </a:prstGeom>
        </p:spPr>
      </p:pic>
      <p:sp>
        <p:nvSpPr>
          <p:cNvPr id="21" name="Text 14"/>
          <p:cNvSpPr/>
          <p:nvPr/>
        </p:nvSpPr>
        <p:spPr>
          <a:xfrm>
            <a:off x="3621167" y="12693134"/>
            <a:ext cx="7388066" cy="746165"/>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4.which city has the best customers? We would like to throw a promotional Music Festival in the city we made the most money. Write a query that returns one city that has the highest sum of invoice totals. Return both the city name and sum of all invoice total</a:t>
            </a:r>
            <a:r>
              <a:rPr lang="en-US" sz="1225" dirty="0">
                <a:solidFill>
                  <a:srgbClr val="272525"/>
                </a:solidFill>
                <a:latin typeface="Eudoxus Sans" pitchFamily="34" charset="0"/>
                <a:ea typeface="Eudoxus Sans" pitchFamily="34" charset="-122"/>
                <a:cs typeface="Eudoxus Sans" pitchFamily="34" charset="-120"/>
              </a:rPr>
              <a:t> .</a:t>
            </a:r>
            <a:endParaRPr lang="en-US" sz="1225" dirty="0"/>
          </a:p>
        </p:txBody>
      </p:sp>
      <p:sp>
        <p:nvSpPr>
          <p:cNvPr id="22" name="Text 15"/>
          <p:cNvSpPr/>
          <p:nvPr/>
        </p:nvSpPr>
        <p:spPr>
          <a:xfrm>
            <a:off x="3621167" y="1361420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SELECT SUM(total) as invoice_total, billing_city FROM invoice </a:t>
            </a:r>
            <a:endParaRPr lang="en-US" sz="1225" dirty="0"/>
          </a:p>
        </p:txBody>
      </p:sp>
      <p:sp>
        <p:nvSpPr>
          <p:cNvPr id="23" name="Text 16"/>
          <p:cNvSpPr/>
          <p:nvPr/>
        </p:nvSpPr>
        <p:spPr>
          <a:xfrm>
            <a:off x="3621167" y="14037826"/>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billing_city </a:t>
            </a:r>
            <a:endParaRPr lang="en-US" sz="1225" dirty="0"/>
          </a:p>
        </p:txBody>
      </p:sp>
      <p:sp>
        <p:nvSpPr>
          <p:cNvPr id="24" name="Text 17"/>
          <p:cNvSpPr/>
          <p:nvPr/>
        </p:nvSpPr>
        <p:spPr>
          <a:xfrm>
            <a:off x="3621167" y="14461450"/>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invoice_total desc</a:t>
            </a:r>
            <a:endParaRPr lang="en-US" sz="1225" dirty="0"/>
          </a:p>
        </p:txBody>
      </p:sp>
      <p:pic>
        <p:nvPicPr>
          <p:cNvPr id="25" name="Image 5" descr="preencoded.png"/>
          <p:cNvPicPr>
            <a:picLocks noChangeAspect="1"/>
          </p:cNvPicPr>
          <p:nvPr/>
        </p:nvPicPr>
        <p:blipFill>
          <a:blip r:embed="rId8"/>
          <a:stretch>
            <a:fillRect/>
          </a:stretch>
        </p:blipFill>
        <p:spPr>
          <a:xfrm>
            <a:off x="3621167" y="14885075"/>
            <a:ext cx="6100524" cy="5283756"/>
          </a:xfrm>
          <a:prstGeom prst="rect">
            <a:avLst/>
          </a:prstGeom>
        </p:spPr>
      </p:pic>
      <p:sp>
        <p:nvSpPr>
          <p:cNvPr id="26" name="Text 18"/>
          <p:cNvSpPr/>
          <p:nvPr/>
        </p:nvSpPr>
        <p:spPr>
          <a:xfrm>
            <a:off x="3621167" y="20343733"/>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5.Who is the best customer? The Customer who has spent the most money will be decelared the best customer Write a query that returns the person who has spent the most money. </a:t>
            </a:r>
            <a:endParaRPr lang="en-US" sz="1225" dirty="0"/>
          </a:p>
        </p:txBody>
      </p:sp>
      <p:sp>
        <p:nvSpPr>
          <p:cNvPr id="27" name="Text 19"/>
          <p:cNvSpPr/>
          <p:nvPr/>
        </p:nvSpPr>
        <p:spPr>
          <a:xfrm>
            <a:off x="3621167" y="21016079"/>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1F7135"/>
                </a:solidFill>
                <a:latin typeface="Eudoxus Sans" pitchFamily="34" charset="0"/>
                <a:ea typeface="Eudoxus Sans" pitchFamily="34" charset="-122"/>
                <a:cs typeface="Eudoxus Sans" pitchFamily="34" charset="-120"/>
              </a:rPr>
              <a:t>SELECT Top 1 customer.customer_id, first_name, last_name, SUM(total) AS total_spending </a:t>
            </a:r>
            <a:endParaRPr lang="en-US" sz="1225" dirty="0"/>
          </a:p>
        </p:txBody>
      </p:sp>
      <p:sp>
        <p:nvSpPr>
          <p:cNvPr id="28" name="Text 20"/>
          <p:cNvSpPr/>
          <p:nvPr/>
        </p:nvSpPr>
        <p:spPr>
          <a:xfrm>
            <a:off x="3621167" y="21439703"/>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FROM customer JOIN invoice ON customer.customer_id = invoice.customer_id </a:t>
            </a:r>
            <a:endParaRPr lang="en-US" sz="1225" dirty="0"/>
          </a:p>
        </p:txBody>
      </p:sp>
      <p:sp>
        <p:nvSpPr>
          <p:cNvPr id="29" name="Text 21"/>
          <p:cNvSpPr/>
          <p:nvPr/>
        </p:nvSpPr>
        <p:spPr>
          <a:xfrm>
            <a:off x="3621167" y="21863328"/>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customer.customer_id, first_name, last_name </a:t>
            </a:r>
            <a:endParaRPr lang="en-US" sz="1225" dirty="0"/>
          </a:p>
        </p:txBody>
      </p:sp>
      <p:sp>
        <p:nvSpPr>
          <p:cNvPr id="30" name="Text 22"/>
          <p:cNvSpPr/>
          <p:nvPr/>
        </p:nvSpPr>
        <p:spPr>
          <a:xfrm>
            <a:off x="3621167" y="2228695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total_spending DESC</a:t>
            </a:r>
            <a:endParaRPr lang="en-US" sz="1225" dirty="0"/>
          </a:p>
        </p:txBody>
      </p:sp>
      <p:pic>
        <p:nvPicPr>
          <p:cNvPr id="31" name="Image 6" descr="preencoded.png"/>
          <p:cNvPicPr>
            <a:picLocks noChangeAspect="1"/>
          </p:cNvPicPr>
          <p:nvPr/>
        </p:nvPicPr>
        <p:blipFill>
          <a:blip r:embed="rId9"/>
          <a:stretch>
            <a:fillRect/>
          </a:stretch>
        </p:blipFill>
        <p:spPr>
          <a:xfrm>
            <a:off x="3621167" y="22710577"/>
            <a:ext cx="6345912" cy="1222891"/>
          </a:xfrm>
          <a:prstGeom prst="rect">
            <a:avLst/>
          </a:prstGeom>
        </p:spPr>
      </p:pic>
      <p:pic>
        <p:nvPicPr>
          <p:cNvPr id="32" name="Image 7" descr="preencoded.png">
            <a:hlinkClick r:id="rId10"/>
          </p:cNvPr>
          <p:cNvPicPr>
            <a:picLocks noChangeAspect="1"/>
          </p:cNvPicPr>
          <p:nvPr/>
        </p:nvPicPr>
        <p:blipFill>
          <a:blip r:embed="rId1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21329809"/>
          </a:xfrm>
          <a:prstGeom prst="rect">
            <a:avLst/>
          </a:prstGeom>
          <a:solidFill>
            <a:srgbClr val="FFFFFF">
              <a:alpha val="75000"/>
            </a:srgbClr>
          </a:solidFill>
          <a:ln/>
        </p:spPr>
        <p:txBody>
          <a:bodyPr/>
          <a:lstStyle/>
          <a:p>
            <a:endParaRPr lang="en-IN"/>
          </a:p>
        </p:txBody>
      </p:sp>
      <p:sp>
        <p:nvSpPr>
          <p:cNvPr id="5" name="Text 1"/>
          <p:cNvSpPr/>
          <p:nvPr/>
        </p:nvSpPr>
        <p:spPr>
          <a:xfrm>
            <a:off x="1792367" y="427673"/>
            <a:ext cx="3870960" cy="388858"/>
          </a:xfrm>
          <a:prstGeom prst="rect">
            <a:avLst/>
          </a:prstGeom>
          <a:noFill/>
          <a:ln/>
        </p:spPr>
        <p:txBody>
          <a:bodyPr wrap="none" rtlCol="0" anchor="t"/>
          <a:lstStyle/>
          <a:p>
            <a:pPr marL="0" indent="0">
              <a:lnSpc>
                <a:spcPts val="3062"/>
              </a:lnSpc>
              <a:buNone/>
            </a:pPr>
            <a:r>
              <a:rPr lang="en-US" sz="2449" b="1" dirty="0">
                <a:solidFill>
                  <a:srgbClr val="204C8E"/>
                </a:solidFill>
                <a:latin typeface="p22-mackinac-pro" pitchFamily="34" charset="0"/>
                <a:ea typeface="p22-mackinac-pro" pitchFamily="34" charset="-122"/>
                <a:cs typeface="p22-mackinac-pro" pitchFamily="34" charset="-120"/>
              </a:rPr>
              <a:t>/* Moderate type query */</a:t>
            </a:r>
            <a:endParaRPr lang="en-US" sz="2449" dirty="0"/>
          </a:p>
        </p:txBody>
      </p:sp>
      <p:sp>
        <p:nvSpPr>
          <p:cNvPr id="6" name="Text 2"/>
          <p:cNvSpPr/>
          <p:nvPr/>
        </p:nvSpPr>
        <p:spPr>
          <a:xfrm>
            <a:off x="1792367" y="991433"/>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1.Write query to return the email, first name, last name, &amp; Genre of all Rock Music listeners. Return your list ordered alphabetically by email starting with A </a:t>
            </a:r>
            <a:endParaRPr lang="en-US" sz="1225" dirty="0"/>
          </a:p>
        </p:txBody>
      </p:sp>
      <p:sp>
        <p:nvSpPr>
          <p:cNvPr id="7" name="Text 3"/>
          <p:cNvSpPr/>
          <p:nvPr/>
        </p:nvSpPr>
        <p:spPr>
          <a:xfrm>
            <a:off x="1792367" y="1663779"/>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1F7135"/>
                </a:solidFill>
                <a:latin typeface="Eudoxus Sans" pitchFamily="34" charset="0"/>
                <a:ea typeface="Eudoxus Sans" pitchFamily="34" charset="-122"/>
                <a:cs typeface="Eudoxus Sans" pitchFamily="34" charset="-120"/>
              </a:rPr>
              <a:t>SELECT DISTINCT email,first_name,last_name FROM customer </a:t>
            </a:r>
            <a:endParaRPr lang="en-US" sz="1225" dirty="0"/>
          </a:p>
        </p:txBody>
      </p:sp>
      <p:sp>
        <p:nvSpPr>
          <p:cNvPr id="8" name="Text 4"/>
          <p:cNvSpPr/>
          <p:nvPr/>
        </p:nvSpPr>
        <p:spPr>
          <a:xfrm>
            <a:off x="1792367" y="2087404"/>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invoice ON customer.customer_id = invoice.customer_id </a:t>
            </a:r>
            <a:endParaRPr lang="en-US" sz="1225" dirty="0"/>
          </a:p>
        </p:txBody>
      </p:sp>
      <p:sp>
        <p:nvSpPr>
          <p:cNvPr id="9" name="Text 5"/>
          <p:cNvSpPr/>
          <p:nvPr/>
        </p:nvSpPr>
        <p:spPr>
          <a:xfrm>
            <a:off x="1792367" y="2511028"/>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invoice_line ON invoice.invoice_id = invoice_line.invoice_id    </a:t>
            </a:r>
            <a:endParaRPr lang="en-US" sz="1225" dirty="0"/>
          </a:p>
        </p:txBody>
      </p:sp>
      <p:sp>
        <p:nvSpPr>
          <p:cNvPr id="10" name="Text 6"/>
          <p:cNvSpPr/>
          <p:nvPr/>
        </p:nvSpPr>
        <p:spPr>
          <a:xfrm>
            <a:off x="1792367" y="2934653"/>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WHERE track_id IN</a:t>
            </a:r>
            <a:endParaRPr lang="en-US" sz="1225" dirty="0"/>
          </a:p>
        </p:txBody>
      </p:sp>
      <p:sp>
        <p:nvSpPr>
          <p:cNvPr id="11" name="Text 7"/>
          <p:cNvSpPr/>
          <p:nvPr/>
        </p:nvSpPr>
        <p:spPr>
          <a:xfrm>
            <a:off x="1792367" y="3358277"/>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 SELECT track_id FROM track </a:t>
            </a:r>
            <a:endParaRPr lang="en-US" sz="1225" dirty="0"/>
          </a:p>
        </p:txBody>
      </p:sp>
      <p:sp>
        <p:nvSpPr>
          <p:cNvPr id="12" name="Text 8"/>
          <p:cNvSpPr/>
          <p:nvPr/>
        </p:nvSpPr>
        <p:spPr>
          <a:xfrm>
            <a:off x="1792367" y="3781901"/>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genre on track.genre_id = genre.genre_id</a:t>
            </a:r>
            <a:endParaRPr lang="en-US" sz="1225" dirty="0"/>
          </a:p>
        </p:txBody>
      </p:sp>
      <p:sp>
        <p:nvSpPr>
          <p:cNvPr id="13" name="Text 9"/>
          <p:cNvSpPr/>
          <p:nvPr/>
        </p:nvSpPr>
        <p:spPr>
          <a:xfrm>
            <a:off x="1792367" y="4205526"/>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WHERE genre.name LIKE 'Rock' ) ORDER BY email;</a:t>
            </a:r>
            <a:endParaRPr lang="en-US" sz="1225" dirty="0"/>
          </a:p>
        </p:txBody>
      </p:sp>
      <p:sp>
        <p:nvSpPr>
          <p:cNvPr id="14" name="Text 10"/>
          <p:cNvSpPr/>
          <p:nvPr/>
        </p:nvSpPr>
        <p:spPr>
          <a:xfrm>
            <a:off x="1792367" y="4629150"/>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2.Let's invite the artists who have written the most rock music in our dataset. Write a query that returns the Artist name and total track count of the top 10 rock bands. </a:t>
            </a:r>
            <a:endParaRPr lang="en-US" sz="1225" dirty="0"/>
          </a:p>
        </p:txBody>
      </p:sp>
      <p:sp>
        <p:nvSpPr>
          <p:cNvPr id="15" name="Text 11"/>
          <p:cNvSpPr/>
          <p:nvPr/>
        </p:nvSpPr>
        <p:spPr>
          <a:xfrm>
            <a:off x="1792367" y="5301496"/>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1F7135"/>
                </a:solidFill>
                <a:latin typeface="Eudoxus Sans" pitchFamily="34" charset="0"/>
                <a:ea typeface="Eudoxus Sans" pitchFamily="34" charset="-122"/>
                <a:cs typeface="Eudoxus Sans" pitchFamily="34" charset="-120"/>
              </a:rPr>
              <a:t>SELECT TOP 10 artist.artist_id, artist.name,COUNT(track.track_id)</a:t>
            </a:r>
            <a:endParaRPr lang="en-US" sz="1225" dirty="0"/>
          </a:p>
        </p:txBody>
      </p:sp>
      <p:sp>
        <p:nvSpPr>
          <p:cNvPr id="16" name="Text 12"/>
          <p:cNvSpPr/>
          <p:nvPr/>
        </p:nvSpPr>
        <p:spPr>
          <a:xfrm>
            <a:off x="1792367" y="5725120"/>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AS    number_of_songs FROM track </a:t>
            </a:r>
            <a:endParaRPr lang="en-US" sz="1225" dirty="0"/>
          </a:p>
        </p:txBody>
      </p:sp>
      <p:sp>
        <p:nvSpPr>
          <p:cNvPr id="17" name="Text 13"/>
          <p:cNvSpPr/>
          <p:nvPr/>
        </p:nvSpPr>
        <p:spPr>
          <a:xfrm>
            <a:off x="1792367" y="6148745"/>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album ON album.album_id = track.album_id </a:t>
            </a:r>
            <a:endParaRPr lang="en-US" sz="1225" dirty="0"/>
          </a:p>
        </p:txBody>
      </p:sp>
      <p:sp>
        <p:nvSpPr>
          <p:cNvPr id="18" name="Text 14"/>
          <p:cNvSpPr/>
          <p:nvPr/>
        </p:nvSpPr>
        <p:spPr>
          <a:xfrm>
            <a:off x="1792367" y="6572369"/>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artist ON artist.artist_id = album.artist_id </a:t>
            </a:r>
            <a:endParaRPr lang="en-US" sz="1225" dirty="0"/>
          </a:p>
        </p:txBody>
      </p:sp>
      <p:sp>
        <p:nvSpPr>
          <p:cNvPr id="19" name="Text 15"/>
          <p:cNvSpPr/>
          <p:nvPr/>
        </p:nvSpPr>
        <p:spPr>
          <a:xfrm>
            <a:off x="1792367" y="6995993"/>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genre ON genre.genre_id = track.genre_id </a:t>
            </a:r>
            <a:endParaRPr lang="en-US" sz="1225" dirty="0"/>
          </a:p>
        </p:txBody>
      </p:sp>
      <p:sp>
        <p:nvSpPr>
          <p:cNvPr id="20" name="Text 16"/>
          <p:cNvSpPr/>
          <p:nvPr/>
        </p:nvSpPr>
        <p:spPr>
          <a:xfrm>
            <a:off x="1792367" y="7419618"/>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WHERE genre.name LIKE 'Rock' </a:t>
            </a:r>
            <a:endParaRPr lang="en-US" sz="1225" dirty="0"/>
          </a:p>
        </p:txBody>
      </p:sp>
      <p:sp>
        <p:nvSpPr>
          <p:cNvPr id="21" name="Text 17"/>
          <p:cNvSpPr/>
          <p:nvPr/>
        </p:nvSpPr>
        <p:spPr>
          <a:xfrm>
            <a:off x="1792367" y="784324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artist.artist_id, artist.name</a:t>
            </a:r>
            <a:endParaRPr lang="en-US" sz="1225" dirty="0"/>
          </a:p>
        </p:txBody>
      </p:sp>
      <p:sp>
        <p:nvSpPr>
          <p:cNvPr id="22" name="Text 18"/>
          <p:cNvSpPr/>
          <p:nvPr/>
        </p:nvSpPr>
        <p:spPr>
          <a:xfrm>
            <a:off x="1792367" y="8266867"/>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ORDER BY number_of_songs DESC</a:t>
            </a:r>
            <a:endParaRPr lang="en-US" sz="1225" dirty="0"/>
          </a:p>
        </p:txBody>
      </p:sp>
      <p:pic>
        <p:nvPicPr>
          <p:cNvPr id="23" name="Image 2" descr="preencoded.png"/>
          <p:cNvPicPr>
            <a:picLocks noChangeAspect="1"/>
          </p:cNvPicPr>
          <p:nvPr/>
        </p:nvPicPr>
        <p:blipFill>
          <a:blip r:embed="rId4"/>
          <a:stretch>
            <a:fillRect/>
          </a:stretch>
        </p:blipFill>
        <p:spPr>
          <a:xfrm>
            <a:off x="1792367" y="8690491"/>
            <a:ext cx="6345912" cy="3882866"/>
          </a:xfrm>
          <a:prstGeom prst="rect">
            <a:avLst/>
          </a:prstGeom>
        </p:spPr>
      </p:pic>
      <p:sp>
        <p:nvSpPr>
          <p:cNvPr id="24" name="Text 19"/>
          <p:cNvSpPr/>
          <p:nvPr/>
        </p:nvSpPr>
        <p:spPr>
          <a:xfrm>
            <a:off x="1792367" y="12748260"/>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3.Return all the track names that have a song length longer than the average song length. Return the Name and Milliseconds for each track. Order by the song length with the longest songs listed first. </a:t>
            </a:r>
            <a:endParaRPr lang="en-US" sz="1225" dirty="0"/>
          </a:p>
        </p:txBody>
      </p:sp>
      <p:sp>
        <p:nvSpPr>
          <p:cNvPr id="25" name="Text 20"/>
          <p:cNvSpPr/>
          <p:nvPr/>
        </p:nvSpPr>
        <p:spPr>
          <a:xfrm>
            <a:off x="1792367" y="13420606"/>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name, milliseconds FROM track </a:t>
            </a:r>
            <a:endParaRPr lang="en-US" sz="1225" dirty="0"/>
          </a:p>
        </p:txBody>
      </p:sp>
      <p:sp>
        <p:nvSpPr>
          <p:cNvPr id="26" name="Text 21"/>
          <p:cNvSpPr/>
          <p:nvPr/>
        </p:nvSpPr>
        <p:spPr>
          <a:xfrm>
            <a:off x="1792367" y="13844230"/>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WHERE milliseconds &gt; ( SELECT AVG(milliseconds)</a:t>
            </a:r>
            <a:endParaRPr lang="en-US" sz="1225" dirty="0"/>
          </a:p>
        </p:txBody>
      </p:sp>
      <p:sp>
        <p:nvSpPr>
          <p:cNvPr id="27" name="Text 22"/>
          <p:cNvSpPr/>
          <p:nvPr/>
        </p:nvSpPr>
        <p:spPr>
          <a:xfrm>
            <a:off x="1792367" y="14267855"/>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AS avg_track_length FROM track ) </a:t>
            </a:r>
            <a:endParaRPr lang="en-US" sz="1225" dirty="0"/>
          </a:p>
        </p:txBody>
      </p:sp>
      <p:sp>
        <p:nvSpPr>
          <p:cNvPr id="28" name="Text 23"/>
          <p:cNvSpPr/>
          <p:nvPr/>
        </p:nvSpPr>
        <p:spPr>
          <a:xfrm>
            <a:off x="1792367" y="14691479"/>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milliseconds DESC;</a:t>
            </a:r>
            <a:endParaRPr lang="en-US" sz="1225" dirty="0"/>
          </a:p>
        </p:txBody>
      </p:sp>
      <p:pic>
        <p:nvPicPr>
          <p:cNvPr id="29" name="Image 3" descr="preencoded.png"/>
          <p:cNvPicPr>
            <a:picLocks noChangeAspect="1"/>
          </p:cNvPicPr>
          <p:nvPr/>
        </p:nvPicPr>
        <p:blipFill>
          <a:blip r:embed="rId5"/>
          <a:stretch>
            <a:fillRect/>
          </a:stretch>
        </p:blipFill>
        <p:spPr>
          <a:xfrm>
            <a:off x="1792367" y="15115103"/>
            <a:ext cx="6345912" cy="57870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43445311"/>
          </a:xfrm>
          <a:prstGeom prst="rect">
            <a:avLst/>
          </a:prstGeom>
          <a:solidFill>
            <a:srgbClr val="FFFFFF">
              <a:alpha val="75000"/>
            </a:srgbClr>
          </a:solidFill>
          <a:ln/>
        </p:spPr>
        <p:txBody>
          <a:bodyPr/>
          <a:lstStyle/>
          <a:p>
            <a:endParaRPr lang="en-IN"/>
          </a:p>
        </p:txBody>
      </p:sp>
      <p:sp>
        <p:nvSpPr>
          <p:cNvPr id="4" name="Text 1"/>
          <p:cNvSpPr/>
          <p:nvPr/>
        </p:nvSpPr>
        <p:spPr>
          <a:xfrm>
            <a:off x="3621167" y="427673"/>
            <a:ext cx="3825240" cy="388858"/>
          </a:xfrm>
          <a:prstGeom prst="rect">
            <a:avLst/>
          </a:prstGeom>
          <a:noFill/>
          <a:ln/>
        </p:spPr>
        <p:txBody>
          <a:bodyPr wrap="none" rtlCol="0" anchor="t"/>
          <a:lstStyle/>
          <a:p>
            <a:pPr marL="0" indent="0">
              <a:lnSpc>
                <a:spcPts val="3062"/>
              </a:lnSpc>
              <a:buNone/>
            </a:pPr>
            <a:r>
              <a:rPr lang="en-US" sz="2449" b="1" dirty="0">
                <a:solidFill>
                  <a:srgbClr val="204C8E"/>
                </a:solidFill>
                <a:latin typeface="p22-mackinac-pro" pitchFamily="34" charset="0"/>
                <a:ea typeface="p22-mackinac-pro" pitchFamily="34" charset="-122"/>
                <a:cs typeface="p22-mackinac-pro" pitchFamily="34" charset="-120"/>
              </a:rPr>
              <a:t>/* Advance Type Query */</a:t>
            </a:r>
            <a:endParaRPr lang="en-US" sz="2449" dirty="0"/>
          </a:p>
        </p:txBody>
      </p:sp>
      <p:sp>
        <p:nvSpPr>
          <p:cNvPr id="5" name="Text 2"/>
          <p:cNvSpPr/>
          <p:nvPr/>
        </p:nvSpPr>
        <p:spPr>
          <a:xfrm>
            <a:off x="3621167" y="1127522"/>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1.Find how much amount spent by each customer on artists? Write a query to return customer name, artist name and total spent </a:t>
            </a:r>
            <a:endParaRPr lang="en-US" sz="1225" dirty="0"/>
          </a:p>
        </p:txBody>
      </p:sp>
      <p:sp>
        <p:nvSpPr>
          <p:cNvPr id="6" name="Text 3"/>
          <p:cNvSpPr/>
          <p:nvPr/>
        </p:nvSpPr>
        <p:spPr>
          <a:xfrm>
            <a:off x="3621167" y="1799868"/>
            <a:ext cx="7388066" cy="248722"/>
          </a:xfrm>
          <a:prstGeom prst="rect">
            <a:avLst/>
          </a:prstGeom>
          <a:noFill/>
          <a:ln/>
        </p:spPr>
        <p:txBody>
          <a:bodyPr wrap="non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Steps to Solve:</a:t>
            </a:r>
            <a:endParaRPr lang="en-US" sz="1225" dirty="0"/>
          </a:p>
        </p:txBody>
      </p:sp>
      <p:sp>
        <p:nvSpPr>
          <p:cNvPr id="7" name="Text 4"/>
          <p:cNvSpPr/>
          <p:nvPr/>
        </p:nvSpPr>
        <p:spPr>
          <a:xfrm>
            <a:off x="3621167" y="2223492"/>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First, find which artist has earned the most according to the InvoiceLines. Now use this artist to find which customer spent the most on this artist. </a:t>
            </a:r>
            <a:endParaRPr lang="en-US" sz="1225" dirty="0"/>
          </a:p>
        </p:txBody>
      </p:sp>
      <p:sp>
        <p:nvSpPr>
          <p:cNvPr id="8" name="Text 5"/>
          <p:cNvSpPr/>
          <p:nvPr/>
        </p:nvSpPr>
        <p:spPr>
          <a:xfrm>
            <a:off x="3621167" y="2895838"/>
            <a:ext cx="7388066" cy="994886"/>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For this query, you will need to use the Invoice, InvoiceLine, Track, Customer, Album, and Artist tables. Note, this one is tricky because the Total spent in the Invoice table might not be on a single product, so you need to use the InvoiceLine table to find out how many of each product was purchased, and then multiply this by the price for each artist. </a:t>
            </a:r>
            <a:endParaRPr lang="en-US" sz="1225" dirty="0"/>
          </a:p>
        </p:txBody>
      </p:sp>
      <p:sp>
        <p:nvSpPr>
          <p:cNvPr id="9" name="Text 6"/>
          <p:cNvSpPr/>
          <p:nvPr/>
        </p:nvSpPr>
        <p:spPr>
          <a:xfrm>
            <a:off x="3621167" y="4065627"/>
            <a:ext cx="7388066" cy="746165"/>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WITH best_selling_artist AS ( SELECT TOP 1 artist.artist_id AS artist_id, artist.name AS artist_name, SUM(invoice_line.unit_price</a:t>
            </a:r>
            <a:r>
              <a:rPr lang="en-US" sz="1225" b="1" i="1" dirty="0">
                <a:solidFill>
                  <a:srgbClr val="1F7135"/>
                </a:solidFill>
                <a:latin typeface="Eudoxus Sans" pitchFamily="34" charset="0"/>
                <a:ea typeface="Eudoxus Sans" pitchFamily="34" charset="-122"/>
                <a:cs typeface="Eudoxus Sans" pitchFamily="34" charset="-120"/>
              </a:rPr>
              <a:t>invoice_line.quantity) AS total_sales FROM invoice_line </a:t>
            </a:r>
            <a:endParaRPr lang="en-US" sz="1225" dirty="0"/>
          </a:p>
        </p:txBody>
      </p:sp>
      <p:sp>
        <p:nvSpPr>
          <p:cNvPr id="10" name="Text 7"/>
          <p:cNvSpPr/>
          <p:nvPr/>
        </p:nvSpPr>
        <p:spPr>
          <a:xfrm>
            <a:off x="3621167" y="4986695"/>
            <a:ext cx="7388066" cy="248722"/>
          </a:xfrm>
          <a:prstGeom prst="rect">
            <a:avLst/>
          </a:prstGeom>
          <a:noFill/>
          <a:ln/>
        </p:spPr>
        <p:txBody>
          <a:bodyPr wrap="none" rtlCol="0" anchor="t"/>
          <a:lstStyle/>
          <a:p>
            <a:pPr marL="0" indent="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JOIN track ON track.track_id = invoice_line.track_id </a:t>
            </a:r>
            <a:endParaRPr lang="en-US" sz="1225" dirty="0"/>
          </a:p>
        </p:txBody>
      </p:sp>
      <p:sp>
        <p:nvSpPr>
          <p:cNvPr id="11" name="Text 8"/>
          <p:cNvSpPr/>
          <p:nvPr/>
        </p:nvSpPr>
        <p:spPr>
          <a:xfrm>
            <a:off x="3621167" y="5410319"/>
            <a:ext cx="7388066" cy="248722"/>
          </a:xfrm>
          <a:prstGeom prst="rect">
            <a:avLst/>
          </a:prstGeom>
          <a:noFill/>
          <a:ln/>
        </p:spPr>
        <p:txBody>
          <a:bodyPr wrap="none" rtlCol="0" anchor="t"/>
          <a:lstStyle/>
          <a:p>
            <a:pPr marL="0" indent="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JOIN album ON album.album_id = track.album_id </a:t>
            </a:r>
            <a:endParaRPr lang="en-US" sz="1225" dirty="0"/>
          </a:p>
        </p:txBody>
      </p:sp>
      <p:sp>
        <p:nvSpPr>
          <p:cNvPr id="12" name="Text 9"/>
          <p:cNvSpPr/>
          <p:nvPr/>
        </p:nvSpPr>
        <p:spPr>
          <a:xfrm>
            <a:off x="3621167" y="5833943"/>
            <a:ext cx="7388066" cy="248722"/>
          </a:xfrm>
          <a:prstGeom prst="rect">
            <a:avLst/>
          </a:prstGeom>
          <a:noFill/>
          <a:ln/>
        </p:spPr>
        <p:txBody>
          <a:bodyPr wrap="none" rtlCol="0" anchor="t"/>
          <a:lstStyle/>
          <a:p>
            <a:pPr marL="0" indent="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JOIN artist ON artist.artist_id = album.artist_id</a:t>
            </a:r>
            <a:endParaRPr lang="en-US" sz="1225" dirty="0"/>
          </a:p>
        </p:txBody>
      </p:sp>
      <p:sp>
        <p:nvSpPr>
          <p:cNvPr id="13" name="Text 10"/>
          <p:cNvSpPr/>
          <p:nvPr/>
        </p:nvSpPr>
        <p:spPr>
          <a:xfrm>
            <a:off x="3621167" y="6257568"/>
            <a:ext cx="7388066" cy="248722"/>
          </a:xfrm>
          <a:prstGeom prst="rect">
            <a:avLst/>
          </a:prstGeom>
          <a:noFill/>
          <a:ln/>
        </p:spPr>
        <p:txBody>
          <a:bodyPr wrap="none" rtlCol="0" anchor="t"/>
          <a:lstStyle/>
          <a:p>
            <a:pPr marL="0" indent="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 GROUP BY artist.artist_id, artist.name ORDER BY 3 DESC ) </a:t>
            </a:r>
            <a:endParaRPr lang="en-US" sz="1225" dirty="0"/>
          </a:p>
        </p:txBody>
      </p:sp>
      <p:sp>
        <p:nvSpPr>
          <p:cNvPr id="14" name="Text 11"/>
          <p:cNvSpPr/>
          <p:nvPr/>
        </p:nvSpPr>
        <p:spPr>
          <a:xfrm>
            <a:off x="3621167" y="6681192"/>
            <a:ext cx="7388066" cy="497443"/>
          </a:xfrm>
          <a:prstGeom prst="rect">
            <a:avLst/>
          </a:prstGeom>
          <a:noFill/>
          <a:ln/>
        </p:spPr>
        <p:txBody>
          <a:bodyPr wrap="square" rtlCol="0" anchor="t"/>
          <a:lstStyle/>
          <a:p>
            <a:pPr marL="0" indent="0">
              <a:lnSpc>
                <a:spcPts val="1960"/>
              </a:lnSpc>
              <a:buNone/>
            </a:pPr>
            <a:r>
              <a:rPr lang="en-US" sz="1225" b="1" i="1" dirty="0">
                <a:solidFill>
                  <a:srgbClr val="1F7135"/>
                </a:solidFill>
                <a:latin typeface="Eudoxus Sans" pitchFamily="34" charset="0"/>
                <a:ea typeface="Eudoxus Sans" pitchFamily="34" charset="-122"/>
                <a:cs typeface="Eudoxus Sans" pitchFamily="34" charset="-120"/>
              </a:rPr>
              <a:t>SELECT c.customer_id, c.first_name, c.last_name, bsa.artist_name, SUM(il.unit_price</a:t>
            </a:r>
            <a:r>
              <a:rPr lang="en-US" sz="1225" dirty="0">
                <a:solidFill>
                  <a:srgbClr val="272525"/>
                </a:solidFill>
                <a:latin typeface="Eudoxus Sans" pitchFamily="34" charset="0"/>
                <a:ea typeface="Eudoxus Sans" pitchFamily="34" charset="-122"/>
                <a:cs typeface="Eudoxus Sans" pitchFamily="34" charset="-120"/>
              </a:rPr>
              <a:t>il.quantity) AS amount_spent FROM invoice i </a:t>
            </a:r>
            <a:endParaRPr lang="en-US" sz="1225" dirty="0"/>
          </a:p>
        </p:txBody>
      </p:sp>
      <p:sp>
        <p:nvSpPr>
          <p:cNvPr id="15" name="Text 12"/>
          <p:cNvSpPr/>
          <p:nvPr/>
        </p:nvSpPr>
        <p:spPr>
          <a:xfrm>
            <a:off x="3621167" y="7353538"/>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customer c ON c.customer_id = i.customer_id</a:t>
            </a:r>
            <a:endParaRPr lang="en-US" sz="1225" dirty="0"/>
          </a:p>
        </p:txBody>
      </p:sp>
      <p:sp>
        <p:nvSpPr>
          <p:cNvPr id="16" name="Text 13"/>
          <p:cNvSpPr/>
          <p:nvPr/>
        </p:nvSpPr>
        <p:spPr>
          <a:xfrm>
            <a:off x="3621167" y="7777163"/>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invoice_line il ON il.invoice_id = i.invoice_id </a:t>
            </a:r>
            <a:endParaRPr lang="en-US" sz="1225" dirty="0"/>
          </a:p>
        </p:txBody>
      </p:sp>
      <p:sp>
        <p:nvSpPr>
          <p:cNvPr id="17" name="Text 14"/>
          <p:cNvSpPr/>
          <p:nvPr/>
        </p:nvSpPr>
        <p:spPr>
          <a:xfrm>
            <a:off x="3621167" y="8200787"/>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track t ON t.track_id = il.track_id</a:t>
            </a:r>
            <a:endParaRPr lang="en-US" sz="1225" dirty="0"/>
          </a:p>
        </p:txBody>
      </p:sp>
      <p:sp>
        <p:nvSpPr>
          <p:cNvPr id="18" name="Text 15"/>
          <p:cNvSpPr/>
          <p:nvPr/>
        </p:nvSpPr>
        <p:spPr>
          <a:xfrm>
            <a:off x="3621167" y="8624411"/>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JOIN album alb ON alb.album_id = t.album_id </a:t>
            </a:r>
            <a:endParaRPr lang="en-US" sz="1225" dirty="0"/>
          </a:p>
        </p:txBody>
      </p:sp>
      <p:sp>
        <p:nvSpPr>
          <p:cNvPr id="19" name="Text 16"/>
          <p:cNvSpPr/>
          <p:nvPr/>
        </p:nvSpPr>
        <p:spPr>
          <a:xfrm>
            <a:off x="3621167" y="9048036"/>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best_selling_artist bsa ON bsa.artist_id = alb.artist_id </a:t>
            </a:r>
            <a:endParaRPr lang="en-US" sz="1225" dirty="0"/>
          </a:p>
        </p:txBody>
      </p:sp>
      <p:sp>
        <p:nvSpPr>
          <p:cNvPr id="20" name="Text 17"/>
          <p:cNvSpPr/>
          <p:nvPr/>
        </p:nvSpPr>
        <p:spPr>
          <a:xfrm>
            <a:off x="3621167" y="9471660"/>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GROUP BY c.customer_id, c.first_name, c.last_name, bsa.artist_name </a:t>
            </a:r>
            <a:endParaRPr lang="en-US" sz="1225" dirty="0"/>
          </a:p>
        </p:txBody>
      </p:sp>
      <p:sp>
        <p:nvSpPr>
          <p:cNvPr id="21" name="Text 18"/>
          <p:cNvSpPr/>
          <p:nvPr/>
        </p:nvSpPr>
        <p:spPr>
          <a:xfrm>
            <a:off x="3621167" y="9895284"/>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5 DESC;</a:t>
            </a:r>
            <a:endParaRPr lang="en-US" sz="1225" dirty="0"/>
          </a:p>
        </p:txBody>
      </p:sp>
      <p:pic>
        <p:nvPicPr>
          <p:cNvPr id="22" name="Image 1" descr="preencoded.png"/>
          <p:cNvPicPr>
            <a:picLocks noChangeAspect="1"/>
          </p:cNvPicPr>
          <p:nvPr/>
        </p:nvPicPr>
        <p:blipFill>
          <a:blip r:embed="rId4"/>
          <a:stretch>
            <a:fillRect/>
          </a:stretch>
        </p:blipFill>
        <p:spPr>
          <a:xfrm>
            <a:off x="3621167" y="10318909"/>
            <a:ext cx="6345912" cy="3314581"/>
          </a:xfrm>
          <a:prstGeom prst="rect">
            <a:avLst/>
          </a:prstGeom>
        </p:spPr>
      </p:pic>
      <p:sp>
        <p:nvSpPr>
          <p:cNvPr id="23" name="Text 19"/>
          <p:cNvSpPr/>
          <p:nvPr/>
        </p:nvSpPr>
        <p:spPr>
          <a:xfrm>
            <a:off x="3621167" y="13808393"/>
            <a:ext cx="7388066" cy="994886"/>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2.We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 </a:t>
            </a:r>
            <a:endParaRPr lang="en-US" sz="1225" dirty="0"/>
          </a:p>
        </p:txBody>
      </p:sp>
      <p:sp>
        <p:nvSpPr>
          <p:cNvPr id="24" name="Text 20"/>
          <p:cNvSpPr/>
          <p:nvPr/>
        </p:nvSpPr>
        <p:spPr>
          <a:xfrm>
            <a:off x="3621167" y="14978182"/>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Steps to Solve: There are two parts in question- first most popular music genre and second need data at country level. </a:t>
            </a:r>
            <a:endParaRPr lang="en-US" sz="1225" dirty="0"/>
          </a:p>
        </p:txBody>
      </p:sp>
      <p:sp>
        <p:nvSpPr>
          <p:cNvPr id="25" name="Text 21"/>
          <p:cNvSpPr/>
          <p:nvPr/>
        </p:nvSpPr>
        <p:spPr>
          <a:xfrm>
            <a:off x="3621167" y="15650528"/>
            <a:ext cx="7388066" cy="248722"/>
          </a:xfrm>
          <a:prstGeom prst="rect">
            <a:avLst/>
          </a:prstGeom>
          <a:noFill/>
          <a:ln/>
        </p:spPr>
        <p:txBody>
          <a:bodyPr wrap="non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Method : Using CTE */</a:t>
            </a:r>
            <a:endParaRPr lang="en-US" sz="1225" dirty="0"/>
          </a:p>
        </p:txBody>
      </p:sp>
      <p:sp>
        <p:nvSpPr>
          <p:cNvPr id="26" name="Text 22"/>
          <p:cNvSpPr/>
          <p:nvPr/>
        </p:nvSpPr>
        <p:spPr>
          <a:xfrm>
            <a:off x="3621167" y="16074152"/>
            <a:ext cx="7388066" cy="746165"/>
          </a:xfrm>
          <a:prstGeom prst="rect">
            <a:avLst/>
          </a:prstGeom>
          <a:noFill/>
          <a:ln/>
        </p:spPr>
        <p:txBody>
          <a:bodyPr wrap="squar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WITH popular_genre AS ( SELECT COUNT(invoice_line.quantity) AS purchases, customer.country, genre.name, genre.genre_id, ROW_NUMBER() OVER(PARTITION BY customer.country </a:t>
            </a:r>
            <a:endParaRPr lang="en-US" sz="1225" dirty="0"/>
          </a:p>
        </p:txBody>
      </p:sp>
      <p:sp>
        <p:nvSpPr>
          <p:cNvPr id="27" name="Text 23"/>
          <p:cNvSpPr/>
          <p:nvPr/>
        </p:nvSpPr>
        <p:spPr>
          <a:xfrm>
            <a:off x="3621167" y="16995219"/>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COUNT(invoice_line.quantity) DESC) AS RowNo FROM invoice_line </a:t>
            </a:r>
            <a:endParaRPr lang="en-US" sz="1225" dirty="0"/>
          </a:p>
        </p:txBody>
      </p:sp>
      <p:sp>
        <p:nvSpPr>
          <p:cNvPr id="28" name="Text 24"/>
          <p:cNvSpPr/>
          <p:nvPr/>
        </p:nvSpPr>
        <p:spPr>
          <a:xfrm>
            <a:off x="3621167" y="17418844"/>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invoice ON invoice.invoice_id = invoice_line.invoice_id </a:t>
            </a:r>
            <a:endParaRPr lang="en-US" sz="1225" dirty="0"/>
          </a:p>
        </p:txBody>
      </p:sp>
      <p:sp>
        <p:nvSpPr>
          <p:cNvPr id="29" name="Text 25"/>
          <p:cNvSpPr/>
          <p:nvPr/>
        </p:nvSpPr>
        <p:spPr>
          <a:xfrm>
            <a:off x="3621167" y="17842468"/>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customer ON customer.customer_id = invoice.customer_id </a:t>
            </a:r>
            <a:endParaRPr lang="en-US" sz="1225" dirty="0"/>
          </a:p>
        </p:txBody>
      </p:sp>
      <p:sp>
        <p:nvSpPr>
          <p:cNvPr id="30" name="Text 26"/>
          <p:cNvSpPr/>
          <p:nvPr/>
        </p:nvSpPr>
        <p:spPr>
          <a:xfrm>
            <a:off x="3621167" y="1826609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track ON track.track_id = invoice_line.track_id </a:t>
            </a:r>
            <a:endParaRPr lang="en-US" sz="1225" dirty="0"/>
          </a:p>
        </p:txBody>
      </p:sp>
      <p:sp>
        <p:nvSpPr>
          <p:cNvPr id="31" name="Text 27"/>
          <p:cNvSpPr/>
          <p:nvPr/>
        </p:nvSpPr>
        <p:spPr>
          <a:xfrm>
            <a:off x="3621167" y="18689717"/>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genre ON genre.genre_id = track.genre_id </a:t>
            </a:r>
            <a:endParaRPr lang="en-US" sz="1225" dirty="0"/>
          </a:p>
        </p:txBody>
      </p:sp>
      <p:sp>
        <p:nvSpPr>
          <p:cNvPr id="32" name="Text 28"/>
          <p:cNvSpPr/>
          <p:nvPr/>
        </p:nvSpPr>
        <p:spPr>
          <a:xfrm>
            <a:off x="3621167" y="19113341"/>
            <a:ext cx="7388066" cy="497443"/>
          </a:xfrm>
          <a:prstGeom prst="rect">
            <a:avLst/>
          </a:prstGeom>
          <a:noFill/>
          <a:ln/>
        </p:spPr>
        <p:txBody>
          <a:bodyPr wrap="squar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GROUP BY customer.country, genre.name, genre.genre_id ) SELECT country, name, purchases, genre_id FROM popular_genre WHERE RowNo &lt;= 1 </a:t>
            </a:r>
            <a:endParaRPr lang="en-US" sz="1225" dirty="0"/>
          </a:p>
        </p:txBody>
      </p:sp>
      <p:sp>
        <p:nvSpPr>
          <p:cNvPr id="33" name="Text 29"/>
          <p:cNvSpPr/>
          <p:nvPr/>
        </p:nvSpPr>
        <p:spPr>
          <a:xfrm>
            <a:off x="3621167" y="19785687"/>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country ASC, purchases DESC;</a:t>
            </a:r>
            <a:endParaRPr lang="en-US" sz="1225" dirty="0"/>
          </a:p>
        </p:txBody>
      </p:sp>
      <p:pic>
        <p:nvPicPr>
          <p:cNvPr id="34" name="Image 2" descr="preencoded.png"/>
          <p:cNvPicPr>
            <a:picLocks noChangeAspect="1"/>
          </p:cNvPicPr>
          <p:nvPr/>
        </p:nvPicPr>
        <p:blipFill>
          <a:blip r:embed="rId5"/>
          <a:stretch>
            <a:fillRect/>
          </a:stretch>
        </p:blipFill>
        <p:spPr>
          <a:xfrm>
            <a:off x="3621167" y="20209312"/>
            <a:ext cx="6345912" cy="4152305"/>
          </a:xfrm>
          <a:prstGeom prst="rect">
            <a:avLst/>
          </a:prstGeom>
        </p:spPr>
      </p:pic>
      <p:sp>
        <p:nvSpPr>
          <p:cNvPr id="35" name="Text 30"/>
          <p:cNvSpPr/>
          <p:nvPr/>
        </p:nvSpPr>
        <p:spPr>
          <a:xfrm>
            <a:off x="3621167" y="24536519"/>
            <a:ext cx="7388066" cy="746165"/>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3.Write a query that determines the customer that has spent the most on music for each country. Write a query that returns the country along with the top customer and how much they spent. For countries where the top amount spent is shared, provide all customers who spent this amount. </a:t>
            </a:r>
            <a:endParaRPr lang="en-US" sz="1225" dirty="0"/>
          </a:p>
        </p:txBody>
      </p:sp>
      <p:sp>
        <p:nvSpPr>
          <p:cNvPr id="36" name="Text 31"/>
          <p:cNvSpPr/>
          <p:nvPr/>
        </p:nvSpPr>
        <p:spPr>
          <a:xfrm>
            <a:off x="3621167" y="25457587"/>
            <a:ext cx="7388066" cy="497443"/>
          </a:xfrm>
          <a:prstGeom prst="rect">
            <a:avLst/>
          </a:prstGeom>
          <a:noFill/>
          <a:ln/>
        </p:spPr>
        <p:txBody>
          <a:bodyPr wrap="squar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Steps to Solve: Similar to the above question. There are two parts in question- first find the most spent on music for each country and second filter the data for respective customers.</a:t>
            </a:r>
            <a:endParaRPr lang="en-US" sz="1225" dirty="0"/>
          </a:p>
        </p:txBody>
      </p:sp>
      <p:sp>
        <p:nvSpPr>
          <p:cNvPr id="37" name="Text 32"/>
          <p:cNvSpPr/>
          <p:nvPr/>
        </p:nvSpPr>
        <p:spPr>
          <a:xfrm>
            <a:off x="3621167" y="26129933"/>
            <a:ext cx="7388066" cy="248722"/>
          </a:xfrm>
          <a:prstGeom prst="rect">
            <a:avLst/>
          </a:prstGeom>
          <a:noFill/>
          <a:ln/>
        </p:spPr>
        <p:txBody>
          <a:bodyPr wrap="none" rtlCol="0" anchor="t"/>
          <a:lstStyle/>
          <a:p>
            <a:pPr marL="0" indent="0">
              <a:lnSpc>
                <a:spcPts val="1960"/>
              </a:lnSpc>
              <a:buNone/>
            </a:pPr>
            <a:r>
              <a:rPr lang="en-US" sz="1225" dirty="0">
                <a:solidFill>
                  <a:srgbClr val="272525"/>
                </a:solidFill>
                <a:highlight>
                  <a:srgbClr val="F9D933"/>
                </a:highlight>
                <a:latin typeface="Eudoxus Sans" pitchFamily="34" charset="0"/>
                <a:ea typeface="Eudoxus Sans" pitchFamily="34" charset="-122"/>
                <a:cs typeface="Eudoxus Sans" pitchFamily="34" charset="-120"/>
              </a:rPr>
              <a:t>/* Method : using CTE */</a:t>
            </a:r>
            <a:endParaRPr lang="en-US" sz="1225" dirty="0"/>
          </a:p>
        </p:txBody>
      </p:sp>
      <p:sp>
        <p:nvSpPr>
          <p:cNvPr id="38" name="Text 33"/>
          <p:cNvSpPr/>
          <p:nvPr/>
        </p:nvSpPr>
        <p:spPr>
          <a:xfrm>
            <a:off x="3621167" y="26553557"/>
            <a:ext cx="7388066" cy="497443"/>
          </a:xfrm>
          <a:prstGeom prst="rect">
            <a:avLst/>
          </a:prstGeom>
          <a:noFill/>
          <a:ln/>
        </p:spPr>
        <p:txBody>
          <a:bodyPr wrap="squar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WITH Customer_with_country AS ( SELECT customer.customer_id, first_name, last_name, billing_country, </a:t>
            </a:r>
            <a:endParaRPr lang="en-US" sz="1225" dirty="0"/>
          </a:p>
        </p:txBody>
      </p:sp>
      <p:sp>
        <p:nvSpPr>
          <p:cNvPr id="39" name="Text 34"/>
          <p:cNvSpPr/>
          <p:nvPr/>
        </p:nvSpPr>
        <p:spPr>
          <a:xfrm>
            <a:off x="3621167" y="27225903"/>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SUM(total) AS total_spending, ROW_NUMBER() OVER (PARTITION BY billing_country </a:t>
            </a:r>
            <a:endParaRPr lang="en-US" sz="1225" dirty="0"/>
          </a:p>
        </p:txBody>
      </p:sp>
      <p:sp>
        <p:nvSpPr>
          <p:cNvPr id="40" name="Text 35"/>
          <p:cNvSpPr/>
          <p:nvPr/>
        </p:nvSpPr>
        <p:spPr>
          <a:xfrm>
            <a:off x="3621167" y="27649527"/>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ORDER BY SUM(total) DESC) AS RowNo FROM invoice </a:t>
            </a:r>
            <a:endParaRPr lang="en-US" sz="1225" dirty="0"/>
          </a:p>
        </p:txBody>
      </p:sp>
      <p:sp>
        <p:nvSpPr>
          <p:cNvPr id="41" name="Text 36"/>
          <p:cNvSpPr/>
          <p:nvPr/>
        </p:nvSpPr>
        <p:spPr>
          <a:xfrm>
            <a:off x="3621167" y="28073152"/>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JOIN customer ON customer.customer_id = invoice.customer_id</a:t>
            </a:r>
            <a:endParaRPr lang="en-US" sz="1225" dirty="0"/>
          </a:p>
        </p:txBody>
      </p:sp>
      <p:sp>
        <p:nvSpPr>
          <p:cNvPr id="42" name="Text 37"/>
          <p:cNvSpPr/>
          <p:nvPr/>
        </p:nvSpPr>
        <p:spPr>
          <a:xfrm>
            <a:off x="3621167" y="28496776"/>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 GROUP BY customer.customer_id, first_name, last_name, billing_country ) </a:t>
            </a:r>
            <a:endParaRPr lang="en-US" sz="1225" dirty="0"/>
          </a:p>
        </p:txBody>
      </p:sp>
      <p:sp>
        <p:nvSpPr>
          <p:cNvPr id="43" name="Text 38"/>
          <p:cNvSpPr/>
          <p:nvPr/>
        </p:nvSpPr>
        <p:spPr>
          <a:xfrm>
            <a:off x="3621167" y="28920400"/>
            <a:ext cx="7388066" cy="497443"/>
          </a:xfrm>
          <a:prstGeom prst="rect">
            <a:avLst/>
          </a:prstGeom>
          <a:noFill/>
          <a:ln/>
        </p:spPr>
        <p:txBody>
          <a:bodyPr wrap="squar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SELECT billing_country, customer_id, first_name, last_name, total_spending FROM Customer_with_country </a:t>
            </a:r>
            <a:endParaRPr lang="en-US" sz="1225" dirty="0"/>
          </a:p>
        </p:txBody>
      </p:sp>
      <p:sp>
        <p:nvSpPr>
          <p:cNvPr id="44" name="Text 39"/>
          <p:cNvSpPr/>
          <p:nvPr/>
        </p:nvSpPr>
        <p:spPr>
          <a:xfrm>
            <a:off x="3621167" y="29592746"/>
            <a:ext cx="7388066" cy="248722"/>
          </a:xfrm>
          <a:prstGeom prst="rect">
            <a:avLst/>
          </a:prstGeom>
          <a:noFill/>
          <a:ln/>
        </p:spPr>
        <p:txBody>
          <a:bodyPr wrap="none" rtlCol="0" anchor="t"/>
          <a:lstStyle/>
          <a:p>
            <a:pPr marL="0" indent="0">
              <a:lnSpc>
                <a:spcPts val="1960"/>
              </a:lnSpc>
              <a:buNone/>
            </a:pPr>
            <a:r>
              <a:rPr lang="en-US" sz="1225" b="1" dirty="0">
                <a:solidFill>
                  <a:srgbClr val="1F7135"/>
                </a:solidFill>
                <a:latin typeface="Eudoxus Sans" pitchFamily="34" charset="0"/>
                <a:ea typeface="Eudoxus Sans" pitchFamily="34" charset="-122"/>
                <a:cs typeface="Eudoxus Sans" pitchFamily="34" charset="-120"/>
              </a:rPr>
              <a:t>WHERE RowNo &lt;= 1 ORDER BY billing_country ASC, total_spending DESC;</a:t>
            </a:r>
            <a:endParaRPr lang="en-US" sz="1225" dirty="0"/>
          </a:p>
        </p:txBody>
      </p:sp>
      <p:pic>
        <p:nvPicPr>
          <p:cNvPr id="45" name="Image 3" descr="preencoded.png"/>
          <p:cNvPicPr>
            <a:picLocks noChangeAspect="1"/>
          </p:cNvPicPr>
          <p:nvPr/>
        </p:nvPicPr>
        <p:blipFill>
          <a:blip r:embed="rId6"/>
          <a:stretch>
            <a:fillRect/>
          </a:stretch>
        </p:blipFill>
        <p:spPr>
          <a:xfrm>
            <a:off x="3621167" y="30016371"/>
            <a:ext cx="6345912" cy="3071932"/>
          </a:xfrm>
          <a:prstGeom prst="rect">
            <a:avLst/>
          </a:prstGeom>
        </p:spPr>
      </p:pic>
      <p:sp>
        <p:nvSpPr>
          <p:cNvPr id="46" name="Text 40"/>
          <p:cNvSpPr/>
          <p:nvPr/>
        </p:nvSpPr>
        <p:spPr>
          <a:xfrm>
            <a:off x="3621167" y="33263205"/>
            <a:ext cx="7388066" cy="248722"/>
          </a:xfrm>
          <a:prstGeom prst="rect">
            <a:avLst/>
          </a:prstGeom>
          <a:noFill/>
          <a:ln/>
        </p:spPr>
        <p:txBody>
          <a:bodyPr wrap="none" rtlCol="0" anchor="t"/>
          <a:lstStyle/>
          <a:p>
            <a:pPr marL="0" indent="0">
              <a:lnSpc>
                <a:spcPts val="1960"/>
              </a:lnSpc>
              <a:buNone/>
            </a:pPr>
            <a:endParaRPr lang="en-US" sz="1225" dirty="0"/>
          </a:p>
        </p:txBody>
      </p:sp>
      <p:sp>
        <p:nvSpPr>
          <p:cNvPr id="47" name="Text 41"/>
          <p:cNvSpPr/>
          <p:nvPr/>
        </p:nvSpPr>
        <p:spPr>
          <a:xfrm>
            <a:off x="3621167" y="33745170"/>
            <a:ext cx="6667500"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SQL_Project_Music_Store_Analysis</a:t>
            </a:r>
            <a:endParaRPr lang="en-US" sz="3062" dirty="0"/>
          </a:p>
        </p:txBody>
      </p:sp>
      <p:sp>
        <p:nvSpPr>
          <p:cNvPr id="48" name="Text 42"/>
          <p:cNvSpPr/>
          <p:nvPr/>
        </p:nvSpPr>
        <p:spPr>
          <a:xfrm>
            <a:off x="3621167" y="34464427"/>
            <a:ext cx="7388066" cy="746165"/>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SQL project to analyze online music store data. By leveraging the power of SQL, we'll gain valuable insights into customer behavior, music trends, and overall store performance. You can examine the dataset with SQL and help the store understand its business growth by answering simple questions.</a:t>
            </a:r>
            <a:endParaRPr lang="en-US" sz="1225" dirty="0"/>
          </a:p>
        </p:txBody>
      </p:sp>
      <p:sp>
        <p:nvSpPr>
          <p:cNvPr id="49" name="Text 43"/>
          <p:cNvSpPr/>
          <p:nvPr/>
        </p:nvSpPr>
        <p:spPr>
          <a:xfrm>
            <a:off x="3621167" y="35443835"/>
            <a:ext cx="3110746"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Data:</a:t>
            </a:r>
            <a:endParaRPr lang="en-US" sz="3062" dirty="0"/>
          </a:p>
        </p:txBody>
      </p:sp>
      <p:sp>
        <p:nvSpPr>
          <p:cNvPr id="50" name="Text 44"/>
          <p:cNvSpPr/>
          <p:nvPr/>
        </p:nvSpPr>
        <p:spPr>
          <a:xfrm>
            <a:off x="3621167" y="36163091"/>
            <a:ext cx="7388066" cy="497443"/>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The project will utilize a dataset comprising tables related to different aspects of the online music store, typically including: </a:t>
            </a:r>
            <a:endParaRPr lang="en-US" sz="1225" dirty="0"/>
          </a:p>
        </p:txBody>
      </p:sp>
      <p:sp>
        <p:nvSpPr>
          <p:cNvPr id="51" name="Text 45"/>
          <p:cNvSpPr/>
          <p:nvPr/>
        </p:nvSpPr>
        <p:spPr>
          <a:xfrm>
            <a:off x="3621167" y="36835437"/>
            <a:ext cx="7388066" cy="497443"/>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Customers: Customer information like ID, name, location, etc. Tracks: Track details like ID, title, artist, genre, etc. </a:t>
            </a:r>
            <a:endParaRPr lang="en-US" sz="1225" dirty="0"/>
          </a:p>
        </p:txBody>
      </p:sp>
      <p:sp>
        <p:nvSpPr>
          <p:cNvPr id="52" name="Text 46"/>
          <p:cNvSpPr/>
          <p:nvPr/>
        </p:nvSpPr>
        <p:spPr>
          <a:xfrm>
            <a:off x="3621167" y="37507783"/>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Invoices: Invoice information like ID, customer ID, purchase date, etc.</a:t>
            </a:r>
            <a:endParaRPr lang="en-US" sz="1225" dirty="0"/>
          </a:p>
        </p:txBody>
      </p:sp>
      <p:sp>
        <p:nvSpPr>
          <p:cNvPr id="53" name="Text 47"/>
          <p:cNvSpPr/>
          <p:nvPr/>
        </p:nvSpPr>
        <p:spPr>
          <a:xfrm>
            <a:off x="3621167" y="37931408"/>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Invoice lines: Individual items purchased in an invoice (track ID, quantity, price, etc.).</a:t>
            </a:r>
            <a:endParaRPr lang="en-US" sz="1225" dirty="0"/>
          </a:p>
        </p:txBody>
      </p:sp>
      <p:sp>
        <p:nvSpPr>
          <p:cNvPr id="54" name="Text 48"/>
          <p:cNvSpPr/>
          <p:nvPr/>
        </p:nvSpPr>
        <p:spPr>
          <a:xfrm>
            <a:off x="3621167" y="38355032"/>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Genres: Genre information like ID, name, etc.</a:t>
            </a:r>
            <a:endParaRPr lang="en-US" sz="1225" dirty="0"/>
          </a:p>
        </p:txBody>
      </p:sp>
      <p:sp>
        <p:nvSpPr>
          <p:cNvPr id="55" name="Text 49"/>
          <p:cNvSpPr/>
          <p:nvPr/>
        </p:nvSpPr>
        <p:spPr>
          <a:xfrm>
            <a:off x="3621167" y="38836997"/>
            <a:ext cx="3627120"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Database and Tools</a:t>
            </a:r>
            <a:endParaRPr lang="en-US" sz="3062" dirty="0"/>
          </a:p>
        </p:txBody>
      </p:sp>
      <p:sp>
        <p:nvSpPr>
          <p:cNvPr id="56" name="Text 50"/>
          <p:cNvSpPr/>
          <p:nvPr/>
        </p:nvSpPr>
        <p:spPr>
          <a:xfrm>
            <a:off x="3621167" y="39556253"/>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Postgre SQL</a:t>
            </a:r>
            <a:endParaRPr lang="en-US" sz="1225" dirty="0"/>
          </a:p>
        </p:txBody>
      </p:sp>
      <p:sp>
        <p:nvSpPr>
          <p:cNvPr id="57" name="Text 51"/>
          <p:cNvSpPr/>
          <p:nvPr/>
        </p:nvSpPr>
        <p:spPr>
          <a:xfrm>
            <a:off x="3621167" y="39979878"/>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PgAdmin4</a:t>
            </a:r>
            <a:endParaRPr lang="en-US" sz="1225" dirty="0"/>
          </a:p>
        </p:txBody>
      </p:sp>
      <p:sp>
        <p:nvSpPr>
          <p:cNvPr id="58" name="Shape 52"/>
          <p:cNvSpPr/>
          <p:nvPr/>
        </p:nvSpPr>
        <p:spPr>
          <a:xfrm>
            <a:off x="3621167" y="40403502"/>
            <a:ext cx="7388066" cy="2614136"/>
          </a:xfrm>
          <a:prstGeom prst="roundRect">
            <a:avLst>
              <a:gd name="adj" fmla="val 2677"/>
            </a:avLst>
          </a:prstGeom>
          <a:noFill/>
          <a:ln w="9644">
            <a:solidFill>
              <a:srgbClr val="000000">
                <a:alpha val="8000"/>
              </a:srgbClr>
            </a:solidFill>
            <a:prstDash val="solid"/>
          </a:ln>
        </p:spPr>
        <p:txBody>
          <a:bodyPr/>
          <a:lstStyle/>
          <a:p>
            <a:endParaRPr lang="en-IN"/>
          </a:p>
        </p:txBody>
      </p:sp>
      <p:sp>
        <p:nvSpPr>
          <p:cNvPr id="59" name="Shape 53"/>
          <p:cNvSpPr/>
          <p:nvPr/>
        </p:nvSpPr>
        <p:spPr>
          <a:xfrm>
            <a:off x="3630811" y="40413146"/>
            <a:ext cx="7368778" cy="699135"/>
          </a:xfrm>
          <a:prstGeom prst="rect">
            <a:avLst/>
          </a:prstGeom>
          <a:solidFill>
            <a:srgbClr val="FFFFFF">
              <a:alpha val="4000"/>
            </a:srgbClr>
          </a:solidFill>
          <a:ln/>
        </p:spPr>
        <p:txBody>
          <a:bodyPr/>
          <a:lstStyle/>
          <a:p>
            <a:endParaRPr lang="en-IN"/>
          </a:p>
        </p:txBody>
      </p:sp>
      <p:sp>
        <p:nvSpPr>
          <p:cNvPr id="60" name="Text 54"/>
          <p:cNvSpPr/>
          <p:nvPr/>
        </p:nvSpPr>
        <p:spPr>
          <a:xfrm>
            <a:off x="3786307" y="40513992"/>
            <a:ext cx="3369588"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Complete Analysis</a:t>
            </a:r>
            <a:endParaRPr lang="en-US" sz="1225" dirty="0"/>
          </a:p>
        </p:txBody>
      </p:sp>
      <p:sp>
        <p:nvSpPr>
          <p:cNvPr id="61" name="Text 55"/>
          <p:cNvSpPr/>
          <p:nvPr/>
        </p:nvSpPr>
        <p:spPr>
          <a:xfrm>
            <a:off x="7474506" y="40513992"/>
            <a:ext cx="3369588" cy="497443"/>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Dive deeper into complex queries for multifaceted analysis of music store data.</a:t>
            </a:r>
            <a:endParaRPr lang="en-US" sz="1225" dirty="0"/>
          </a:p>
        </p:txBody>
      </p:sp>
      <p:sp>
        <p:nvSpPr>
          <p:cNvPr id="62" name="Shape 56"/>
          <p:cNvSpPr/>
          <p:nvPr/>
        </p:nvSpPr>
        <p:spPr>
          <a:xfrm>
            <a:off x="3630811" y="41112281"/>
            <a:ext cx="7368778" cy="947857"/>
          </a:xfrm>
          <a:prstGeom prst="rect">
            <a:avLst/>
          </a:prstGeom>
          <a:solidFill>
            <a:srgbClr val="000000">
              <a:alpha val="4000"/>
            </a:srgbClr>
          </a:solidFill>
          <a:ln/>
        </p:spPr>
        <p:txBody>
          <a:bodyPr/>
          <a:lstStyle/>
          <a:p>
            <a:endParaRPr lang="en-IN"/>
          </a:p>
        </p:txBody>
      </p:sp>
      <p:sp>
        <p:nvSpPr>
          <p:cNvPr id="63" name="Text 57"/>
          <p:cNvSpPr/>
          <p:nvPr/>
        </p:nvSpPr>
        <p:spPr>
          <a:xfrm>
            <a:off x="3786307" y="41213127"/>
            <a:ext cx="3369588"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Optimization Techniques</a:t>
            </a:r>
            <a:endParaRPr lang="en-US" sz="1225" dirty="0"/>
          </a:p>
        </p:txBody>
      </p:sp>
      <p:sp>
        <p:nvSpPr>
          <p:cNvPr id="64" name="Text 58"/>
          <p:cNvSpPr/>
          <p:nvPr/>
        </p:nvSpPr>
        <p:spPr>
          <a:xfrm>
            <a:off x="7474506" y="41213127"/>
            <a:ext cx="3369588" cy="746165"/>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Explore indexing strategies, query optimization, and performance tuning for efficient data retrieval and processing.</a:t>
            </a:r>
            <a:endParaRPr lang="en-US" sz="1225" dirty="0"/>
          </a:p>
        </p:txBody>
      </p:sp>
      <p:sp>
        <p:nvSpPr>
          <p:cNvPr id="65" name="Shape 59"/>
          <p:cNvSpPr/>
          <p:nvPr/>
        </p:nvSpPr>
        <p:spPr>
          <a:xfrm>
            <a:off x="3630811" y="42060138"/>
            <a:ext cx="7368778" cy="947857"/>
          </a:xfrm>
          <a:prstGeom prst="rect">
            <a:avLst/>
          </a:prstGeom>
          <a:solidFill>
            <a:srgbClr val="FFFFFF">
              <a:alpha val="4000"/>
            </a:srgbClr>
          </a:solidFill>
          <a:ln/>
        </p:spPr>
        <p:txBody>
          <a:bodyPr/>
          <a:lstStyle/>
          <a:p>
            <a:endParaRPr lang="en-IN"/>
          </a:p>
        </p:txBody>
      </p:sp>
      <p:sp>
        <p:nvSpPr>
          <p:cNvPr id="66" name="Text 60"/>
          <p:cNvSpPr/>
          <p:nvPr/>
        </p:nvSpPr>
        <p:spPr>
          <a:xfrm>
            <a:off x="3786307" y="42160984"/>
            <a:ext cx="3369588"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Visualizations</a:t>
            </a:r>
            <a:endParaRPr lang="en-US" sz="1225" dirty="0"/>
          </a:p>
        </p:txBody>
      </p:sp>
      <p:sp>
        <p:nvSpPr>
          <p:cNvPr id="67" name="Text 61"/>
          <p:cNvSpPr/>
          <p:nvPr/>
        </p:nvSpPr>
        <p:spPr>
          <a:xfrm>
            <a:off x="7474506" y="42160984"/>
            <a:ext cx="3369588" cy="746165"/>
          </a:xfrm>
          <a:prstGeom prst="rect">
            <a:avLst/>
          </a:prstGeom>
          <a:noFill/>
          <a:ln/>
        </p:spPr>
        <p:txBody>
          <a:bodyPr wrap="squar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Learn to integrate SQL query results into graphical forms for enhanced data representation.</a:t>
            </a:r>
            <a:endParaRPr lang="en-US" sz="12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1728</Words>
  <Application>Microsoft Office PowerPoint</Application>
  <PresentationFormat>Custom</PresentationFormat>
  <Paragraphs>106</Paragraphs>
  <Slides>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 Display</vt: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Devansh Shrivastava</cp:lastModifiedBy>
  <cp:revision>2</cp:revision>
  <dcterms:created xsi:type="dcterms:W3CDTF">2024-01-14T06:25:42Z</dcterms:created>
  <dcterms:modified xsi:type="dcterms:W3CDTF">2024-01-23T16:18:03Z</dcterms:modified>
</cp:coreProperties>
</file>